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Inter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4186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image" Target="../media/image23.svg"/><Relationship Id="rId3" Type="http://schemas.openxmlformats.org/officeDocument/2006/relationships/image" Target="../media/image13.png"/><Relationship Id="rId7" Type="http://schemas.openxmlformats.org/officeDocument/2006/relationships/image" Target="../media/image17.svg"/><Relationship Id="rId12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11" Type="http://schemas.openxmlformats.org/officeDocument/2006/relationships/image" Target="../media/image21.svg"/><Relationship Id="rId5" Type="http://schemas.openxmlformats.org/officeDocument/2006/relationships/image" Target="../media/image15.svg"/><Relationship Id="rId10" Type="http://schemas.openxmlformats.org/officeDocument/2006/relationships/image" Target="../media/image20.pn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34326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Machine Learning for Business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100989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practical guide to </a:t>
            </a:r>
            <a:r>
              <a:rPr lang="en-US" sz="17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supervised and unsupervised ML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— covering real-world use cases across banking, retail, and SaaS, with deep dives into fraud detection, customer segmentation, and churn prediction.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452467"/>
            <a:ext cx="2072997" cy="426244"/>
          </a:xfrm>
          <a:prstGeom prst="roundRect">
            <a:avLst>
              <a:gd name="adj" fmla="val 17880"/>
            </a:avLst>
          </a:prstGeom>
          <a:solidFill>
            <a:srgbClr val="DADBF1"/>
          </a:solidFill>
          <a:ln/>
        </p:spPr>
      </p:sp>
      <p:sp>
        <p:nvSpPr>
          <p:cNvPr id="6" name="Text 3"/>
          <p:cNvSpPr/>
          <p:nvPr/>
        </p:nvSpPr>
        <p:spPr>
          <a:xfrm>
            <a:off x="6416278" y="5520452"/>
            <a:ext cx="1800820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ML FUNDAMENTALS</a:t>
            </a:r>
            <a:endParaRPr lang="en-US" sz="1400" dirty="0"/>
          </a:p>
        </p:txBody>
      </p:sp>
      <p:sp>
        <p:nvSpPr>
          <p:cNvPr id="7" name="Shape 4"/>
          <p:cNvSpPr/>
          <p:nvPr/>
        </p:nvSpPr>
        <p:spPr>
          <a:xfrm>
            <a:off x="8466534" y="5444847"/>
            <a:ext cx="2508052" cy="441484"/>
          </a:xfrm>
          <a:prstGeom prst="roundRect">
            <a:avLst>
              <a:gd name="adj" fmla="val 17263"/>
            </a:avLst>
          </a:prstGeom>
          <a:noFill/>
          <a:ln w="7620">
            <a:solidFill>
              <a:srgbClr val="4950BC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610243" y="5520452"/>
            <a:ext cx="2220635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BANKING · RETAIL · SAAS</a:t>
            </a:r>
            <a:endParaRPr lang="en-US" sz="1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D443B2B-3891-C4C8-09F8-3B8861760AD3}"/>
              </a:ext>
            </a:extLst>
          </p:cNvPr>
          <p:cNvSpPr/>
          <p:nvPr/>
        </p:nvSpPr>
        <p:spPr>
          <a:xfrm>
            <a:off x="12490102" y="7616651"/>
            <a:ext cx="2059912" cy="5325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47599" y="1272659"/>
            <a:ext cx="8213646" cy="504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Deep Dive: Churn Prediction (Supervised)</a:t>
            </a:r>
            <a:endParaRPr lang="en-US" sz="3150" dirty="0"/>
          </a:p>
        </p:txBody>
      </p:sp>
      <p:sp>
        <p:nvSpPr>
          <p:cNvPr id="3" name="Shape 1"/>
          <p:cNvSpPr/>
          <p:nvPr/>
        </p:nvSpPr>
        <p:spPr>
          <a:xfrm>
            <a:off x="1747599" y="2006560"/>
            <a:ext cx="1209437" cy="273368"/>
          </a:xfrm>
          <a:prstGeom prst="roundRect">
            <a:avLst>
              <a:gd name="adj" fmla="val 19835"/>
            </a:avLst>
          </a:prstGeom>
          <a:solidFill>
            <a:srgbClr val="DADBF1"/>
          </a:solidFill>
          <a:ln/>
        </p:spPr>
      </p:sp>
      <p:sp>
        <p:nvSpPr>
          <p:cNvPr id="4" name="Text 2"/>
          <p:cNvSpPr/>
          <p:nvPr/>
        </p:nvSpPr>
        <p:spPr>
          <a:xfrm>
            <a:off x="1844397" y="2054900"/>
            <a:ext cx="1015841" cy="1766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SAAS USE CASE</a:t>
            </a:r>
            <a:endParaRPr lang="en-US" sz="1000" dirty="0"/>
          </a:p>
        </p:txBody>
      </p:sp>
      <p:sp>
        <p:nvSpPr>
          <p:cNvPr id="5" name="Text 3"/>
          <p:cNvSpPr/>
          <p:nvPr/>
        </p:nvSpPr>
        <p:spPr>
          <a:xfrm>
            <a:off x="1747599" y="2408992"/>
            <a:ext cx="11135082" cy="4417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Business situation: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 SaaS, losing a subscriber erodes MRR permanently. A 30-day churn prediction model gives customer success teams time to intervene before cancellation.</a:t>
            </a:r>
            <a:endParaRPr lang="en-US" sz="1250" dirty="0"/>
          </a:p>
        </p:txBody>
      </p:sp>
      <p:sp>
        <p:nvSpPr>
          <p:cNvPr id="6" name="Text 4"/>
          <p:cNvSpPr/>
          <p:nvPr/>
        </p:nvSpPr>
        <p:spPr>
          <a:xfrm>
            <a:off x="1747599" y="3094553"/>
            <a:ext cx="3158490" cy="252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Structure &amp; Target Variable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1747599" y="3461385"/>
            <a:ext cx="5370671" cy="1525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Target: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Binary — Will cancel in next 30 days (1 / 0)</a:t>
            </a:r>
            <a:endParaRPr lang="en-US" sz="1250" dirty="0"/>
          </a:p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Login frequency and session duration trends</a:t>
            </a:r>
            <a:endParaRPr lang="en-US" sz="1250" dirty="0"/>
          </a:p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Feature adoption depth (core vs. advanced features)</a:t>
            </a:r>
            <a:endParaRPr lang="en-US" sz="1250" dirty="0"/>
          </a:p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Support ticket volume and sentiment</a:t>
            </a:r>
            <a:endParaRPr lang="en-US" sz="1250" dirty="0"/>
          </a:p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Days since last active, contract age, plan tier</a:t>
            </a:r>
            <a:endParaRPr lang="en-US" sz="1250" dirty="0"/>
          </a:p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NPS score, billing history, seat utilization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7519511" y="3094553"/>
            <a:ext cx="3613071" cy="252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Segment Profiles &amp; Model Evaluation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519511" y="3475673"/>
            <a:ext cx="2627947" cy="1397794"/>
          </a:xfrm>
          <a:prstGeom prst="roundRect">
            <a:avLst>
              <a:gd name="adj" fmla="val 4849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703701" y="3659862"/>
            <a:ext cx="2017157" cy="252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High-Risk Segment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703701" y="4026694"/>
            <a:ext cx="2259568" cy="662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Declining logins + open tickets → immediate CSM outreach</a:t>
            </a:r>
            <a:endParaRPr lang="en-US" sz="1250" dirty="0"/>
          </a:p>
        </p:txBody>
      </p:sp>
      <p:sp>
        <p:nvSpPr>
          <p:cNvPr id="12" name="Shape 10"/>
          <p:cNvSpPr/>
          <p:nvPr/>
        </p:nvSpPr>
        <p:spPr>
          <a:xfrm>
            <a:off x="10262235" y="3475673"/>
            <a:ext cx="2627947" cy="1397794"/>
          </a:xfrm>
          <a:prstGeom prst="roundRect">
            <a:avLst>
              <a:gd name="adj" fmla="val 4849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0446425" y="3659862"/>
            <a:ext cx="2242066" cy="252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Medium-Risk Segment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10446425" y="4026694"/>
            <a:ext cx="2259568" cy="4417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 feature adoption → targeted onboarding nudges</a:t>
            </a:r>
            <a:endParaRPr lang="en-US" sz="1250" dirty="0"/>
          </a:p>
        </p:txBody>
      </p:sp>
      <p:sp>
        <p:nvSpPr>
          <p:cNvPr id="15" name="Shape 13"/>
          <p:cNvSpPr/>
          <p:nvPr/>
        </p:nvSpPr>
        <p:spPr>
          <a:xfrm>
            <a:off x="7519511" y="4988243"/>
            <a:ext cx="2627947" cy="1839516"/>
          </a:xfrm>
          <a:prstGeom prst="roundRect">
            <a:avLst>
              <a:gd name="adj" fmla="val 368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703701" y="5172432"/>
            <a:ext cx="2017157" cy="252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 Evaluation</a:t>
            </a:r>
            <a:endParaRPr lang="en-US" sz="1550" dirty="0"/>
          </a:p>
        </p:txBody>
      </p:sp>
      <p:sp>
        <p:nvSpPr>
          <p:cNvPr id="17" name="Text 15"/>
          <p:cNvSpPr/>
          <p:nvPr/>
        </p:nvSpPr>
        <p:spPr>
          <a:xfrm>
            <a:off x="7703701" y="5539264"/>
            <a:ext cx="2259568" cy="11043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</a:t>
            </a: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Recall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minimize missed churners; calibrate threshold by intervention cost vs. LTV of saved accounts.</a:t>
            </a:r>
            <a:endParaRPr lang="en-US" sz="1250" dirty="0"/>
          </a:p>
        </p:txBody>
      </p:sp>
      <p:sp>
        <p:nvSpPr>
          <p:cNvPr id="18" name="Shape 16"/>
          <p:cNvSpPr/>
          <p:nvPr/>
        </p:nvSpPr>
        <p:spPr>
          <a:xfrm>
            <a:off x="10262235" y="4988243"/>
            <a:ext cx="2627947" cy="1839516"/>
          </a:xfrm>
          <a:prstGeom prst="roundRect">
            <a:avLst>
              <a:gd name="adj" fmla="val 3685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10446425" y="5172432"/>
            <a:ext cx="2017157" cy="252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Preferred Models</a:t>
            </a:r>
            <a:endParaRPr lang="en-US" sz="1550" dirty="0"/>
          </a:p>
        </p:txBody>
      </p:sp>
      <p:sp>
        <p:nvSpPr>
          <p:cNvPr id="20" name="Text 18"/>
          <p:cNvSpPr/>
          <p:nvPr/>
        </p:nvSpPr>
        <p:spPr>
          <a:xfrm>
            <a:off x="10446425" y="5539264"/>
            <a:ext cx="2259568" cy="662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Logistic Regression (baseline), XGBoost, Survival Analysis for time-to-churn.</a:t>
            </a:r>
            <a:endParaRPr lang="en-US" sz="12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C014585-702A-947D-7700-CD439F731DEF}"/>
              </a:ext>
            </a:extLst>
          </p:cNvPr>
          <p:cNvSpPr/>
          <p:nvPr/>
        </p:nvSpPr>
        <p:spPr>
          <a:xfrm>
            <a:off x="12490102" y="7616651"/>
            <a:ext cx="2059912" cy="5325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79" y="1376601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Takeaways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35079" y="2161223"/>
            <a:ext cx="408265" cy="408265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03064" y="219521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1188482" y="2223492"/>
            <a:ext cx="372510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Match the method to the question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188482" y="2594015"/>
            <a:ext cx="7320439" cy="5224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 </a:t>
            </a: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supervised ML</a:t>
            </a: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when you have a defined outcome to predict. Use </a:t>
            </a: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unsupervised ML</a:t>
            </a: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discover hidden structure and generate hypotheses.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635079" y="3406735"/>
            <a:ext cx="408265" cy="408265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03064" y="3440728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7"/>
          <p:cNvSpPr/>
          <p:nvPr/>
        </p:nvSpPr>
        <p:spPr>
          <a:xfrm>
            <a:off x="1188482" y="3469005"/>
            <a:ext cx="39827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Map models to the revenue lifecycle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1188482" y="3839528"/>
            <a:ext cx="7320439" cy="5224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Every stage — acquisition through expansion — has high-value ML applications. Prioritize where model output directly moves a business metric.</a:t>
            </a:r>
            <a:endParaRPr lang="en-US" sz="1400" dirty="0"/>
          </a:p>
        </p:txBody>
      </p:sp>
      <p:sp>
        <p:nvSpPr>
          <p:cNvPr id="12" name="Shape 9"/>
          <p:cNvSpPr/>
          <p:nvPr/>
        </p:nvSpPr>
        <p:spPr>
          <a:xfrm>
            <a:off x="635079" y="4652248"/>
            <a:ext cx="408265" cy="408265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03064" y="4686240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2100" dirty="0"/>
          </a:p>
        </p:txBody>
      </p:sp>
      <p:sp>
        <p:nvSpPr>
          <p:cNvPr id="14" name="Text 11"/>
          <p:cNvSpPr/>
          <p:nvPr/>
        </p:nvSpPr>
        <p:spPr>
          <a:xfrm>
            <a:off x="1188482" y="4714518"/>
            <a:ext cx="328874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Master the fundamentals first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188482" y="5085040"/>
            <a:ext cx="7320439" cy="5224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Fraud detection, churn prediction, and customer segmentation are the highest-ROI starting points across banking, retail, and SaaS.</a:t>
            </a:r>
            <a:endParaRPr lang="en-US" sz="1400" dirty="0"/>
          </a:p>
        </p:txBody>
      </p:sp>
      <p:sp>
        <p:nvSpPr>
          <p:cNvPr id="16" name="Shape 13"/>
          <p:cNvSpPr/>
          <p:nvPr/>
        </p:nvSpPr>
        <p:spPr>
          <a:xfrm>
            <a:off x="635079" y="5897761"/>
            <a:ext cx="408265" cy="408265"/>
          </a:xfrm>
          <a:prstGeom prst="roundRect">
            <a:avLst>
              <a:gd name="adj" fmla="val 1866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03064" y="5931753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2100" dirty="0"/>
          </a:p>
        </p:txBody>
      </p:sp>
      <p:sp>
        <p:nvSpPr>
          <p:cNvPr id="18" name="Text 15"/>
          <p:cNvSpPr/>
          <p:nvPr/>
        </p:nvSpPr>
        <p:spPr>
          <a:xfrm>
            <a:off x="1188482" y="5960031"/>
            <a:ext cx="4024193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Evaluate models on business impact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1188482" y="6330553"/>
            <a:ext cx="7320439" cy="5224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Accuracy alone misleads. Choose metrics — Precision-Recall, Recall, Silhouette — that reflect the real cost of model errors in your context.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E1AC616-E34D-EC62-C10E-99757A17E26D}"/>
              </a:ext>
            </a:extLst>
          </p:cNvPr>
          <p:cNvSpPr/>
          <p:nvPr/>
        </p:nvSpPr>
        <p:spPr>
          <a:xfrm>
            <a:off x="12490102" y="7616651"/>
            <a:ext cx="2059912" cy="5325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DD95B-4E5E-CAD6-903E-3C51482ABA44}"/>
              </a:ext>
            </a:extLst>
          </p:cNvPr>
          <p:cNvSpPr txBox="1">
            <a:spLocks/>
          </p:cNvSpPr>
          <p:nvPr/>
        </p:nvSpPr>
        <p:spPr>
          <a:xfrm>
            <a:off x="3372385" y="2191217"/>
            <a:ext cx="4474345" cy="965071"/>
          </a:xfr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dirty="0">
                <a:latin typeface="Inter" panose="020B0604020202020204" charset="0"/>
                <a:ea typeface="Inter" panose="020B0604020202020204" charset="0"/>
              </a:rPr>
              <a:t>2021 - Current</a:t>
            </a:r>
          </a:p>
          <a:p>
            <a:pPr marL="0" indent="0">
              <a:buNone/>
            </a:pPr>
            <a:r>
              <a:rPr lang="en-US" sz="1800" dirty="0">
                <a:latin typeface="Inter" panose="020B0604020202020204" charset="0"/>
                <a:ea typeface="Inter" panose="020B0604020202020204" charset="0"/>
              </a:rPr>
              <a:t>McDonald, Data Scientist</a:t>
            </a:r>
          </a:p>
          <a:p>
            <a:endParaRPr lang="en-US" sz="1800" dirty="0">
              <a:latin typeface="Inter" panose="020B0604020202020204" charset="0"/>
              <a:ea typeface="Inter" panose="020B0604020202020204" charset="0"/>
            </a:endParaRPr>
          </a:p>
        </p:txBody>
      </p:sp>
      <p:sp>
        <p:nvSpPr>
          <p:cNvPr id="4" name="Arrow: Up 3">
            <a:extLst>
              <a:ext uri="{FF2B5EF4-FFF2-40B4-BE49-F238E27FC236}">
                <a16:creationId xmlns:a16="http://schemas.microsoft.com/office/drawing/2014/main" id="{8764DE5A-E471-A4EC-8BDE-4B7CB11D4245}"/>
              </a:ext>
            </a:extLst>
          </p:cNvPr>
          <p:cNvSpPr/>
          <p:nvPr/>
        </p:nvSpPr>
        <p:spPr>
          <a:xfrm>
            <a:off x="855567" y="2028076"/>
            <a:ext cx="383515" cy="5017660"/>
          </a:xfrm>
          <a:prstGeom prst="up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38E213-0B1E-84F3-710A-42FB153B7A46}"/>
              </a:ext>
            </a:extLst>
          </p:cNvPr>
          <p:cNvSpPr txBox="1"/>
          <p:nvPr/>
        </p:nvSpPr>
        <p:spPr>
          <a:xfrm>
            <a:off x="3280944" y="6148865"/>
            <a:ext cx="5438612" cy="7407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09728" indent="-109728" defTabSz="1097280">
              <a:lnSpc>
                <a:spcPct val="80000"/>
              </a:lnSpc>
              <a:spcBef>
                <a:spcPts val="1440"/>
              </a:spcBef>
              <a:spcAft>
                <a:spcPts val="24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</a:pPr>
            <a:r>
              <a:rPr lang="en-US" dirty="0">
                <a:latin typeface="Inter" panose="020B0604020202020204" charset="0"/>
                <a:ea typeface="Inter" panose="020B0604020202020204" charset="0"/>
              </a:rPr>
              <a:t>2010 - 2012</a:t>
            </a:r>
          </a:p>
          <a:p>
            <a:pPr marL="109728" indent="-109728" defTabSz="1097280">
              <a:lnSpc>
                <a:spcPct val="80000"/>
              </a:lnSpc>
              <a:spcBef>
                <a:spcPts val="1440"/>
              </a:spcBef>
              <a:spcAft>
                <a:spcPts val="24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</a:pPr>
            <a:r>
              <a:rPr lang="en-US" dirty="0">
                <a:latin typeface="Inter" panose="020B0604020202020204" charset="0"/>
                <a:ea typeface="Inter" panose="020B0604020202020204" charset="0"/>
              </a:rPr>
              <a:t>DePaul, MS, Marketing Analytics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81BCA7-7048-F799-8676-EF6FF60EBA07}"/>
              </a:ext>
            </a:extLst>
          </p:cNvPr>
          <p:cNvSpPr txBox="1"/>
          <p:nvPr/>
        </p:nvSpPr>
        <p:spPr>
          <a:xfrm>
            <a:off x="3280944" y="4798158"/>
            <a:ext cx="6160216" cy="7407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09728" indent="-109728" defTabSz="1097280">
              <a:lnSpc>
                <a:spcPct val="80000"/>
              </a:lnSpc>
              <a:spcBef>
                <a:spcPts val="1440"/>
              </a:spcBef>
              <a:spcAft>
                <a:spcPts val="24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</a:pPr>
            <a:r>
              <a:rPr lang="en-US" dirty="0">
                <a:latin typeface="Inter" panose="020B0604020202020204" charset="0"/>
                <a:ea typeface="Inter" panose="020B0604020202020204" charset="0"/>
              </a:rPr>
              <a:t>2012 - 2015</a:t>
            </a:r>
          </a:p>
          <a:p>
            <a:pPr marL="109728" indent="-109728" defTabSz="1097280">
              <a:lnSpc>
                <a:spcPct val="80000"/>
              </a:lnSpc>
              <a:spcBef>
                <a:spcPts val="1440"/>
              </a:spcBef>
              <a:spcAft>
                <a:spcPts val="24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</a:pPr>
            <a:r>
              <a:rPr lang="en-US" dirty="0">
                <a:latin typeface="Inter" panose="020B0604020202020204" charset="0"/>
                <a:ea typeface="Inter" panose="020B0604020202020204" charset="0"/>
              </a:rPr>
              <a:t>Environmental System Design, Marketing Analyst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19E031-7327-AE8E-953B-8D8FCC93320E}"/>
              </a:ext>
            </a:extLst>
          </p:cNvPr>
          <p:cNvSpPr txBox="1"/>
          <p:nvPr/>
        </p:nvSpPr>
        <p:spPr>
          <a:xfrm>
            <a:off x="3275618" y="3447453"/>
            <a:ext cx="5980907" cy="7407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09728" indent="-109728" defTabSz="1097280">
              <a:lnSpc>
                <a:spcPct val="80000"/>
              </a:lnSpc>
              <a:spcBef>
                <a:spcPts val="1440"/>
              </a:spcBef>
              <a:spcAft>
                <a:spcPts val="24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</a:pPr>
            <a:r>
              <a:rPr lang="en-US" dirty="0">
                <a:latin typeface="Inter" panose="020B0604020202020204" charset="0"/>
                <a:ea typeface="Inter" panose="020B0604020202020204" charset="0"/>
              </a:rPr>
              <a:t>2015 - 2020</a:t>
            </a:r>
          </a:p>
          <a:p>
            <a:pPr marL="109728" indent="-109728" defTabSz="1097280">
              <a:lnSpc>
                <a:spcPct val="80000"/>
              </a:lnSpc>
              <a:spcBef>
                <a:spcPts val="1440"/>
              </a:spcBef>
              <a:spcAft>
                <a:spcPts val="24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</a:pPr>
            <a:r>
              <a:rPr lang="en-US" dirty="0">
                <a:latin typeface="Inter" panose="020B0604020202020204" charset="0"/>
                <a:ea typeface="Inter" panose="020B0604020202020204" charset="0"/>
              </a:rPr>
              <a:t>Synchrony Financial, Analytics &amp; Data Science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98BFC99-02FA-846A-7102-747736742349}"/>
              </a:ext>
            </a:extLst>
          </p:cNvPr>
          <p:cNvSpPr/>
          <p:nvPr/>
        </p:nvSpPr>
        <p:spPr>
          <a:xfrm>
            <a:off x="786320" y="2351481"/>
            <a:ext cx="569947" cy="53946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7619CB84-CB45-EA61-A2C4-21B4B5F32A6C}"/>
              </a:ext>
            </a:extLst>
          </p:cNvPr>
          <p:cNvSpPr/>
          <p:nvPr/>
        </p:nvSpPr>
        <p:spPr>
          <a:xfrm>
            <a:off x="786320" y="3518787"/>
            <a:ext cx="569947" cy="53946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91A0437-0CB1-C50E-5D08-0DA981080057}"/>
              </a:ext>
            </a:extLst>
          </p:cNvPr>
          <p:cNvSpPr/>
          <p:nvPr/>
        </p:nvSpPr>
        <p:spPr>
          <a:xfrm>
            <a:off x="762351" y="4879928"/>
            <a:ext cx="569947" cy="53946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4AE35F9-0D8F-08AC-F37B-D5858F5FA822}"/>
              </a:ext>
            </a:extLst>
          </p:cNvPr>
          <p:cNvSpPr/>
          <p:nvPr/>
        </p:nvSpPr>
        <p:spPr>
          <a:xfrm>
            <a:off x="741045" y="6274277"/>
            <a:ext cx="569947" cy="539462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60"/>
          </a:p>
        </p:txBody>
      </p:sp>
      <p:pic>
        <p:nvPicPr>
          <p:cNvPr id="12" name="Picture 2" descr="McDonalds logo and symbol, meaning, history, PNG">
            <a:extLst>
              <a:ext uri="{FF2B5EF4-FFF2-40B4-BE49-F238E27FC236}">
                <a16:creationId xmlns:a16="http://schemas.microsoft.com/office/drawing/2014/main" id="{DF2C1EDF-1B30-1839-BE77-735CD2A11A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75" t="3258" r="22556" b="6311"/>
          <a:stretch/>
        </p:blipFill>
        <p:spPr bwMode="auto">
          <a:xfrm>
            <a:off x="1844094" y="2191217"/>
            <a:ext cx="923278" cy="859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Synchrony - Home | Facebook">
            <a:extLst>
              <a:ext uri="{FF2B5EF4-FFF2-40B4-BE49-F238E27FC236}">
                <a16:creationId xmlns:a16="http://schemas.microsoft.com/office/drawing/2014/main" id="{BE419A3C-1352-261B-8FE3-872097EB06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3333" y1="79111" x2="32000" y2="50667"/>
                        <a14:foregroundMark x1="70667" y1="43111" x2="69778" y2="2488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842" y="3284702"/>
            <a:ext cx="1345356" cy="1345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6" descr="ESD Technology Systems - Engineering - BuiltWorlds Directory">
            <a:extLst>
              <a:ext uri="{FF2B5EF4-FFF2-40B4-BE49-F238E27FC236}">
                <a16:creationId xmlns:a16="http://schemas.microsoft.com/office/drawing/2014/main" id="{FCA77824-4F20-B791-835A-3C710E23CE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45" t="21137" r="4310" b="20253"/>
          <a:stretch/>
        </p:blipFill>
        <p:spPr bwMode="auto">
          <a:xfrm>
            <a:off x="1692842" y="4879928"/>
            <a:ext cx="1357284" cy="492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8" descr="Depaul University - Depaul University Logo, HD Png Download -  612x612(#3476444) - PngFind">
            <a:extLst>
              <a:ext uri="{FF2B5EF4-FFF2-40B4-BE49-F238E27FC236}">
                <a16:creationId xmlns:a16="http://schemas.microsoft.com/office/drawing/2014/main" id="{F9391496-5752-4322-35D5-2F62106541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33810" y1="13948" x2="66429" y2="14184"/>
                        <a14:foregroundMark x1="50952" y1="23168" x2="50000" y2="79669"/>
                        <a14:foregroundMark x1="41548" y1="43026" x2="45714" y2="54846"/>
                        <a14:foregroundMark x1="58690" y1="44208" x2="54286" y2="5461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722" r="23102"/>
          <a:stretch/>
        </p:blipFill>
        <p:spPr bwMode="auto">
          <a:xfrm>
            <a:off x="1847729" y="6172584"/>
            <a:ext cx="1035581" cy="962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 0">
            <a:extLst>
              <a:ext uri="{FF2B5EF4-FFF2-40B4-BE49-F238E27FC236}">
                <a16:creationId xmlns:a16="http://schemas.microsoft.com/office/drawing/2014/main" id="{A9D7B8F8-9FD4-FE19-2BE2-3308F2E0BA4E}"/>
              </a:ext>
            </a:extLst>
          </p:cNvPr>
          <p:cNvSpPr/>
          <p:nvPr/>
        </p:nvSpPr>
        <p:spPr>
          <a:xfrm>
            <a:off x="741045" y="702945"/>
            <a:ext cx="8518684" cy="661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My Career</a:t>
            </a:r>
            <a:endParaRPr lang="en-US" sz="4150" dirty="0"/>
          </a:p>
        </p:txBody>
      </p:sp>
    </p:spTree>
    <p:extLst>
      <p:ext uri="{BB962C8B-B14F-4D97-AF65-F5344CB8AC3E}">
        <p14:creationId xmlns:p14="http://schemas.microsoft.com/office/powerpoint/2010/main" val="2985951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1045" y="702945"/>
            <a:ext cx="8518684" cy="661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Supervised vs. Unsupervised ML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741045" y="1759744"/>
            <a:ext cx="13148310" cy="327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Two foundational paradigms power most business ML applications — each suited to different types of questions.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41045" y="2309455"/>
            <a:ext cx="13148310" cy="3108960"/>
          </a:xfrm>
          <a:prstGeom prst="roundRect">
            <a:avLst>
              <a:gd name="adj" fmla="val 286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48665" y="2317075"/>
            <a:ext cx="6566535" cy="3093720"/>
          </a:xfrm>
          <a:prstGeom prst="roundRect">
            <a:avLst>
              <a:gd name="adj" fmla="val 2874"/>
            </a:avLst>
          </a:prstGeom>
          <a:solidFill>
            <a:srgbClr val="DADBF1"/>
          </a:solidFill>
          <a:ln/>
        </p:spPr>
      </p:sp>
      <p:sp>
        <p:nvSpPr>
          <p:cNvPr id="6" name="Text 4"/>
          <p:cNvSpPr/>
          <p:nvPr/>
        </p:nvSpPr>
        <p:spPr>
          <a:xfrm>
            <a:off x="960358" y="2528768"/>
            <a:ext cx="2681049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Supervised Learning</a:t>
            </a:r>
            <a:endParaRPr lang="en-US" sz="2050" dirty="0"/>
          </a:p>
        </p:txBody>
      </p:sp>
      <p:sp>
        <p:nvSpPr>
          <p:cNvPr id="7" name="Text 5"/>
          <p:cNvSpPr/>
          <p:nvPr/>
        </p:nvSpPr>
        <p:spPr>
          <a:xfrm>
            <a:off x="960358" y="2977991"/>
            <a:ext cx="6143149" cy="982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Trains on </a:t>
            </a: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labeled data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predict a known outcome. The model learns the relationship between inputs and a target variable.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960358" y="4078724"/>
            <a:ext cx="6143149" cy="11203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Fraud detection (fraud / not fraud)</a:t>
            </a:r>
            <a:endParaRPr lang="en-US" sz="1650" dirty="0"/>
          </a:p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Churn prediction (will churn / won't)</a:t>
            </a:r>
            <a:endParaRPr lang="en-US" sz="1650" dirty="0"/>
          </a:p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Credit scoring (default risk)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315200" y="2317075"/>
            <a:ext cx="6566535" cy="3093720"/>
          </a:xfrm>
          <a:prstGeom prst="rect">
            <a:avLst/>
          </a:prstGeom>
          <a:solidFill>
            <a:srgbClr val="DADBF1"/>
          </a:solidFill>
          <a:ln/>
        </p:spPr>
      </p:sp>
      <p:sp>
        <p:nvSpPr>
          <p:cNvPr id="10" name="Shape 8"/>
          <p:cNvSpPr/>
          <p:nvPr/>
        </p:nvSpPr>
        <p:spPr>
          <a:xfrm>
            <a:off x="7315200" y="2317075"/>
            <a:ext cx="22860" cy="3093720"/>
          </a:xfrm>
          <a:prstGeom prst="roundRect">
            <a:avLst>
              <a:gd name="adj" fmla="val 389009"/>
            </a:avLst>
          </a:prstGeom>
          <a:solidFill>
            <a:srgbClr val="C0C1D7"/>
          </a:solidFill>
          <a:ln/>
        </p:spPr>
      </p:sp>
      <p:sp>
        <p:nvSpPr>
          <p:cNvPr id="11" name="Text 9"/>
          <p:cNvSpPr/>
          <p:nvPr/>
        </p:nvSpPr>
        <p:spPr>
          <a:xfrm>
            <a:off x="7526893" y="2528768"/>
            <a:ext cx="3014305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Unsupervised Learning</a:t>
            </a:r>
            <a:endParaRPr lang="en-US" sz="2050" dirty="0"/>
          </a:p>
        </p:txBody>
      </p:sp>
      <p:sp>
        <p:nvSpPr>
          <p:cNvPr id="12" name="Text 10"/>
          <p:cNvSpPr/>
          <p:nvPr/>
        </p:nvSpPr>
        <p:spPr>
          <a:xfrm>
            <a:off x="7526893" y="2977991"/>
            <a:ext cx="6143149" cy="654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Finds </a:t>
            </a: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hidden structure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 unlabeled data. No predefined outcome — the model discovers patterns on its own.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7526893" y="3751302"/>
            <a:ext cx="6143149" cy="11203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Customer segmentation</a:t>
            </a:r>
            <a:endParaRPr lang="en-US" sz="1650" dirty="0"/>
          </a:p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Anomaly / fraud pattern mining</a:t>
            </a:r>
            <a:endParaRPr lang="en-US" sz="1650" dirty="0"/>
          </a:p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Behavior clustering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741045" y="5838230"/>
            <a:ext cx="264664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Why Supervised?</a:t>
            </a:r>
            <a:endParaRPr lang="en-US" sz="2050" dirty="0"/>
          </a:p>
        </p:txBody>
      </p:sp>
      <p:sp>
        <p:nvSpPr>
          <p:cNvPr id="15" name="Text 13"/>
          <p:cNvSpPr/>
          <p:nvPr/>
        </p:nvSpPr>
        <p:spPr>
          <a:xfrm>
            <a:off x="741045" y="6366510"/>
            <a:ext cx="6315908" cy="982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Drives </a:t>
            </a: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actionable decisions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— approve a loan, trigger a retention offer, flag a transaction — with measurable accuracy and ROI.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7581067" y="5838230"/>
            <a:ext cx="264664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Why Unsupervised?</a:t>
            </a:r>
            <a:endParaRPr lang="en-US" sz="2050" dirty="0"/>
          </a:p>
        </p:txBody>
      </p:sp>
      <p:sp>
        <p:nvSpPr>
          <p:cNvPr id="17" name="Text 15"/>
          <p:cNvSpPr/>
          <p:nvPr/>
        </p:nvSpPr>
        <p:spPr>
          <a:xfrm>
            <a:off x="7581067" y="6366510"/>
            <a:ext cx="6315908" cy="9822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Unlocks </a:t>
            </a: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discovery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— reveals customer groups, risk tiers, and behavioral patterns that humans wouldn't think to define upfront.</a:t>
            </a:r>
            <a:endParaRPr lang="en-US" sz="16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487C220-7E03-2097-4377-0E414FF66810}"/>
              </a:ext>
            </a:extLst>
          </p:cNvPr>
          <p:cNvSpPr/>
          <p:nvPr/>
        </p:nvSpPr>
        <p:spPr>
          <a:xfrm>
            <a:off x="12490102" y="7616651"/>
            <a:ext cx="2059912" cy="5325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98577" y="586978"/>
            <a:ext cx="7660958" cy="572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The Revenue Lifecycle Framework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998577" y="1454587"/>
            <a:ext cx="12633127" cy="5293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ML models create value at every stage of the customer journey. Mapping models to lifecycle stages ensures effort is focused where it drives measurable business outcomes.</a:t>
            </a:r>
            <a:endParaRPr lang="en-US" sz="1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8577" y="2150150"/>
            <a:ext cx="915353" cy="109847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061686" y="2333149"/>
            <a:ext cx="2288619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Acquisition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2061686" y="2707719"/>
            <a:ext cx="11570018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Credit models, conversion prediction, persona clustering</a:t>
            </a:r>
            <a:endParaRPr lang="en-US" sz="14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8577" y="3248620"/>
            <a:ext cx="915353" cy="1098471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061686" y="3431619"/>
            <a:ext cx="2288619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Conversion</a:t>
            </a:r>
            <a:endParaRPr lang="en-US" sz="1800" dirty="0"/>
          </a:p>
        </p:txBody>
      </p:sp>
      <p:sp>
        <p:nvSpPr>
          <p:cNvPr id="9" name="Text 5"/>
          <p:cNvSpPr/>
          <p:nvPr/>
        </p:nvSpPr>
        <p:spPr>
          <a:xfrm>
            <a:off x="2061686" y="3806190"/>
            <a:ext cx="11570018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Approval models, price elasticity, uplift modeling</a:t>
            </a:r>
            <a:endParaRPr lang="en-US" sz="14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577" y="4347091"/>
            <a:ext cx="915353" cy="1098471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2061686" y="4530090"/>
            <a:ext cx="2288619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Monetization</a:t>
            </a:r>
            <a:endParaRPr lang="en-US" sz="1800" dirty="0"/>
          </a:p>
        </p:txBody>
      </p:sp>
      <p:sp>
        <p:nvSpPr>
          <p:cNvPr id="12" name="Text 7"/>
          <p:cNvSpPr/>
          <p:nvPr/>
        </p:nvSpPr>
        <p:spPr>
          <a:xfrm>
            <a:off x="2061686" y="4904661"/>
            <a:ext cx="11570018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Fraud detection, demand forecasting, feature scoring</a:t>
            </a:r>
            <a:endParaRPr lang="en-US" sz="14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8577" y="5445562"/>
            <a:ext cx="915353" cy="1098471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2061686" y="5628561"/>
            <a:ext cx="2288619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Retention</a:t>
            </a:r>
            <a:endParaRPr lang="en-US" sz="1800" dirty="0"/>
          </a:p>
        </p:txBody>
      </p:sp>
      <p:sp>
        <p:nvSpPr>
          <p:cNvPr id="15" name="Text 9"/>
          <p:cNvSpPr/>
          <p:nvPr/>
        </p:nvSpPr>
        <p:spPr>
          <a:xfrm>
            <a:off x="2061686" y="6003131"/>
            <a:ext cx="11570018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Churn prediction, behavior clustering, repeat visit models</a:t>
            </a:r>
            <a:endParaRPr lang="en-US" sz="140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98577" y="6544032"/>
            <a:ext cx="915353" cy="1098471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2061686" y="6727031"/>
            <a:ext cx="2288619" cy="285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Expansion</a:t>
            </a:r>
            <a:endParaRPr lang="en-US" sz="1800" dirty="0"/>
          </a:p>
        </p:txBody>
      </p:sp>
      <p:sp>
        <p:nvSpPr>
          <p:cNvPr id="18" name="Text 11"/>
          <p:cNvSpPr/>
          <p:nvPr/>
        </p:nvSpPr>
        <p:spPr>
          <a:xfrm>
            <a:off x="2061686" y="7101602"/>
            <a:ext cx="11570018" cy="2646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Cross-sell uplift, upsell prediction, CLV modeling</a:t>
            </a:r>
            <a:endParaRPr lang="en-US" sz="14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6262829-94A0-6345-5E20-DA14A9E9E284}"/>
              </a:ext>
            </a:extLst>
          </p:cNvPr>
          <p:cNvSpPr/>
          <p:nvPr/>
        </p:nvSpPr>
        <p:spPr>
          <a:xfrm>
            <a:off x="12490102" y="7616651"/>
            <a:ext cx="2059912" cy="5325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4616" y="904280"/>
            <a:ext cx="10815518" cy="656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Banking: ML Use Cases by Lifecycle Stage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34616" y="1948815"/>
            <a:ext cx="13161169" cy="646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Banks generate revenue through </a:t>
            </a: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interest income, interchange fees, annual fees, and cross-sell products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— each stage of the customer lifecycle maps to distinct ML applications.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34616" y="2813804"/>
            <a:ext cx="13161169" cy="3443526"/>
          </a:xfrm>
          <a:prstGeom prst="roundRect">
            <a:avLst>
              <a:gd name="adj" fmla="val 256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42236" y="2821424"/>
            <a:ext cx="13145929" cy="57138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952262" y="2945487"/>
            <a:ext cx="1942624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Stage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3322320" y="2945487"/>
            <a:ext cx="5093851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Supervised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8843605" y="2945487"/>
            <a:ext cx="483465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Unsupervised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42236" y="3392805"/>
            <a:ext cx="13145929" cy="57138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952262" y="3516868"/>
            <a:ext cx="1942624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Acquisition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3322320" y="3516868"/>
            <a:ext cx="5093851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Credit approval model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8843605" y="3516868"/>
            <a:ext cx="483465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Applicant clustering</a:t>
            </a:r>
            <a:endParaRPr lang="en-US" sz="1650" dirty="0"/>
          </a:p>
        </p:txBody>
      </p:sp>
      <p:sp>
        <p:nvSpPr>
          <p:cNvPr id="13" name="Shape 11"/>
          <p:cNvSpPr/>
          <p:nvPr/>
        </p:nvSpPr>
        <p:spPr>
          <a:xfrm>
            <a:off x="742236" y="3964186"/>
            <a:ext cx="13145929" cy="57138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952262" y="4088249"/>
            <a:ext cx="1942624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Risk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3322320" y="4088249"/>
            <a:ext cx="5093851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Default prediction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8843605" y="4088249"/>
            <a:ext cx="483465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Risk segment discovery</a:t>
            </a:r>
            <a:endParaRPr lang="en-US" sz="1650" dirty="0"/>
          </a:p>
        </p:txBody>
      </p:sp>
      <p:sp>
        <p:nvSpPr>
          <p:cNvPr id="17" name="Shape 15"/>
          <p:cNvSpPr/>
          <p:nvPr/>
        </p:nvSpPr>
        <p:spPr>
          <a:xfrm>
            <a:off x="742236" y="4535567"/>
            <a:ext cx="13145929" cy="57138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952262" y="4659630"/>
            <a:ext cx="1942624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Transactions</a:t>
            </a:r>
            <a:endParaRPr lang="en-US" sz="1650" dirty="0"/>
          </a:p>
        </p:txBody>
      </p:sp>
      <p:sp>
        <p:nvSpPr>
          <p:cNvPr id="19" name="Text 17"/>
          <p:cNvSpPr/>
          <p:nvPr/>
        </p:nvSpPr>
        <p:spPr>
          <a:xfrm>
            <a:off x="3322320" y="4659630"/>
            <a:ext cx="5093851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Fraud detection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8843605" y="4659630"/>
            <a:ext cx="483465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Fraud pattern mining</a:t>
            </a:r>
            <a:endParaRPr lang="en-US" sz="1650" dirty="0"/>
          </a:p>
        </p:txBody>
      </p:sp>
      <p:sp>
        <p:nvSpPr>
          <p:cNvPr id="21" name="Shape 19"/>
          <p:cNvSpPr/>
          <p:nvPr/>
        </p:nvSpPr>
        <p:spPr>
          <a:xfrm>
            <a:off x="742236" y="5106948"/>
            <a:ext cx="13145929" cy="57138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952262" y="5231011"/>
            <a:ext cx="1942624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Retention</a:t>
            </a:r>
            <a:endParaRPr lang="en-US" sz="1650" dirty="0"/>
          </a:p>
        </p:txBody>
      </p:sp>
      <p:sp>
        <p:nvSpPr>
          <p:cNvPr id="23" name="Text 21"/>
          <p:cNvSpPr/>
          <p:nvPr/>
        </p:nvSpPr>
        <p:spPr>
          <a:xfrm>
            <a:off x="3322320" y="5231011"/>
            <a:ext cx="5093851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Churn prediction</a:t>
            </a:r>
            <a:endParaRPr lang="en-US" sz="1650" dirty="0"/>
          </a:p>
        </p:txBody>
      </p:sp>
      <p:sp>
        <p:nvSpPr>
          <p:cNvPr id="24" name="Text 22"/>
          <p:cNvSpPr/>
          <p:nvPr/>
        </p:nvSpPr>
        <p:spPr>
          <a:xfrm>
            <a:off x="8843605" y="5231011"/>
            <a:ext cx="483465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Behavior clustering</a:t>
            </a:r>
            <a:endParaRPr lang="en-US" sz="1650" dirty="0"/>
          </a:p>
        </p:txBody>
      </p:sp>
      <p:sp>
        <p:nvSpPr>
          <p:cNvPr id="25" name="Shape 23"/>
          <p:cNvSpPr/>
          <p:nvPr/>
        </p:nvSpPr>
        <p:spPr>
          <a:xfrm>
            <a:off x="742236" y="5678329"/>
            <a:ext cx="13145929" cy="57138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952262" y="5802392"/>
            <a:ext cx="1942624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Growth</a:t>
            </a:r>
            <a:endParaRPr lang="en-US" sz="1650" dirty="0"/>
          </a:p>
        </p:txBody>
      </p:sp>
      <p:sp>
        <p:nvSpPr>
          <p:cNvPr id="27" name="Text 25"/>
          <p:cNvSpPr/>
          <p:nvPr/>
        </p:nvSpPr>
        <p:spPr>
          <a:xfrm>
            <a:off x="3322320" y="5802392"/>
            <a:ext cx="5093851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Cross-sell uplift model</a:t>
            </a:r>
            <a:endParaRPr lang="en-US" sz="1650" dirty="0"/>
          </a:p>
        </p:txBody>
      </p:sp>
      <p:sp>
        <p:nvSpPr>
          <p:cNvPr id="28" name="Text 26"/>
          <p:cNvSpPr/>
          <p:nvPr/>
        </p:nvSpPr>
        <p:spPr>
          <a:xfrm>
            <a:off x="8843605" y="5802392"/>
            <a:ext cx="483465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Spending pattern clusters</a:t>
            </a:r>
            <a:endParaRPr lang="en-US" sz="1650" dirty="0"/>
          </a:p>
        </p:txBody>
      </p:sp>
      <p:sp>
        <p:nvSpPr>
          <p:cNvPr id="29" name="Shape 27"/>
          <p:cNvSpPr/>
          <p:nvPr/>
        </p:nvSpPr>
        <p:spPr>
          <a:xfrm>
            <a:off x="734616" y="6475809"/>
            <a:ext cx="13161169" cy="849511"/>
          </a:xfrm>
          <a:prstGeom prst="roundRect">
            <a:avLst>
              <a:gd name="adj" fmla="val 10378"/>
            </a:avLst>
          </a:prstGeom>
          <a:solidFill>
            <a:srgbClr val="C7C9EA"/>
          </a:solidFill>
          <a:ln/>
        </p:spPr>
      </p:sp>
      <p:pic>
        <p:nvPicPr>
          <p:cNvPr id="3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523" y="6790611"/>
            <a:ext cx="262295" cy="209907"/>
          </a:xfrm>
          <a:prstGeom prst="rect">
            <a:avLst/>
          </a:prstGeom>
        </p:spPr>
      </p:pic>
      <p:sp>
        <p:nvSpPr>
          <p:cNvPr id="31" name="Text 28"/>
          <p:cNvSpPr/>
          <p:nvPr/>
        </p:nvSpPr>
        <p:spPr>
          <a:xfrm>
            <a:off x="1416725" y="6722388"/>
            <a:ext cx="1226915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Lifecycle flow: </a:t>
            </a:r>
            <a:r>
              <a:rPr lang="en-US" sz="16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Acquisition → Approval → Spend → Retain → Cross-sell.</a:t>
            </a:r>
            <a:r>
              <a:rPr lang="en-US" sz="16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ML creates value at every transition point.</a:t>
            </a:r>
            <a:endParaRPr lang="en-US" sz="165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D6B647C-1331-AA62-59DF-82FF83D6DBEE}"/>
              </a:ext>
            </a:extLst>
          </p:cNvPr>
          <p:cNvSpPr/>
          <p:nvPr/>
        </p:nvSpPr>
        <p:spPr>
          <a:xfrm>
            <a:off x="12490102" y="7616651"/>
            <a:ext cx="2059912" cy="5325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51071" y="960239"/>
            <a:ext cx="9165669" cy="5763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Deep Dive: Fraud Detection (Supervised)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951071" y="1836658"/>
            <a:ext cx="1656755" cy="324445"/>
          </a:xfrm>
          <a:prstGeom prst="roundRect">
            <a:avLst>
              <a:gd name="adj" fmla="val 19104"/>
            </a:avLst>
          </a:prstGeom>
          <a:solidFill>
            <a:srgbClr val="DADBF1"/>
          </a:solidFill>
          <a:ln/>
        </p:spPr>
      </p:sp>
      <p:sp>
        <p:nvSpPr>
          <p:cNvPr id="4" name="Text 2"/>
          <p:cNvSpPr/>
          <p:nvPr/>
        </p:nvSpPr>
        <p:spPr>
          <a:xfrm>
            <a:off x="1061680" y="1891903"/>
            <a:ext cx="1435537" cy="2139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BANKING USE CASE</a:t>
            </a:r>
            <a:endParaRPr lang="en-US" sz="1150" dirty="0"/>
          </a:p>
        </p:txBody>
      </p:sp>
      <p:sp>
        <p:nvSpPr>
          <p:cNvPr id="5" name="Text 3"/>
          <p:cNvSpPr/>
          <p:nvPr/>
        </p:nvSpPr>
        <p:spPr>
          <a:xfrm>
            <a:off x="951071" y="2329815"/>
            <a:ext cx="12728258" cy="534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Business situation:</a:t>
            </a: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Every fraudulent transaction erodes margin and damages trust. The model predicts in real time whether a transaction should be approved, reviewed, or blocked.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951071" y="3183374"/>
            <a:ext cx="3609737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Structure &amp; Target Variable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951071" y="3621643"/>
            <a:ext cx="6139101" cy="1867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Target:</a:t>
            </a: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Binary — Fraud (1) / Not Fraud (0)</a:t>
            </a:r>
            <a:endParaRPr lang="en-US" sz="1450" dirty="0"/>
          </a:p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Unit of analysis:</a:t>
            </a: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One row per transaction</a:t>
            </a:r>
            <a:endParaRPr lang="en-US" sz="1450" dirty="0"/>
          </a:p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Transaction amount, merchant category, time of day</a:t>
            </a:r>
            <a:endParaRPr lang="en-US" sz="1450" dirty="0"/>
          </a:p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Location delta from prior transaction</a:t>
            </a:r>
            <a:endParaRPr lang="en-US" sz="1450" dirty="0"/>
          </a:p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Device fingerprint, velocity (transactions/hour)</a:t>
            </a:r>
            <a:endParaRPr lang="en-US" sz="1450" dirty="0"/>
          </a:p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Historical spend patterns per cardholder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7547848" y="3183374"/>
            <a:ext cx="3305532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Modeling Considerations</a:t>
            </a:r>
            <a:endParaRPr lang="en-US" sz="1800" dirty="0"/>
          </a:p>
        </p:txBody>
      </p:sp>
      <p:sp>
        <p:nvSpPr>
          <p:cNvPr id="9" name="Shape 7"/>
          <p:cNvSpPr/>
          <p:nvPr/>
        </p:nvSpPr>
        <p:spPr>
          <a:xfrm>
            <a:off x="7547848" y="3640336"/>
            <a:ext cx="2994541" cy="1922502"/>
          </a:xfrm>
          <a:prstGeom prst="roundRect">
            <a:avLst>
              <a:gd name="adj" fmla="val 4030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755136" y="3847624"/>
            <a:ext cx="2305764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Imbalanced Data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7755136" y="4285893"/>
            <a:ext cx="2579965" cy="1069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Fraud may be &lt;0.1% of transactions. Use SMOTE, class weighting, or anomaly hybrid approaches.</a:t>
            </a:r>
            <a:endParaRPr lang="en-US" sz="1450" dirty="0"/>
          </a:p>
        </p:txBody>
      </p:sp>
      <p:sp>
        <p:nvSpPr>
          <p:cNvPr id="12" name="Shape 10"/>
          <p:cNvSpPr/>
          <p:nvPr/>
        </p:nvSpPr>
        <p:spPr>
          <a:xfrm>
            <a:off x="10692408" y="3640336"/>
            <a:ext cx="2994541" cy="1922502"/>
          </a:xfrm>
          <a:prstGeom prst="roundRect">
            <a:avLst>
              <a:gd name="adj" fmla="val 4030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0899696" y="3847624"/>
            <a:ext cx="2305764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Model Evaluation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10899696" y="4285893"/>
            <a:ext cx="2579965" cy="10696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Prioritize </a:t>
            </a:r>
            <a:r>
              <a:rPr lang="en-US" sz="14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Precision-Recall AUC</a:t>
            </a: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F1 over accuracy. False negatives (missed fraud) are far costlier.</a:t>
            </a:r>
            <a:endParaRPr lang="en-US" sz="1450" dirty="0"/>
          </a:p>
        </p:txBody>
      </p:sp>
      <p:sp>
        <p:nvSpPr>
          <p:cNvPr id="15" name="Shape 13"/>
          <p:cNvSpPr/>
          <p:nvPr/>
        </p:nvSpPr>
        <p:spPr>
          <a:xfrm>
            <a:off x="7547848" y="5712857"/>
            <a:ext cx="6139101" cy="1387673"/>
          </a:xfrm>
          <a:prstGeom prst="roundRect">
            <a:avLst>
              <a:gd name="adj" fmla="val 5583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755136" y="5920145"/>
            <a:ext cx="2305764" cy="288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Preferred Models</a:t>
            </a:r>
            <a:endParaRPr lang="en-US" sz="1800" dirty="0"/>
          </a:p>
        </p:txBody>
      </p:sp>
      <p:sp>
        <p:nvSpPr>
          <p:cNvPr id="17" name="Text 15"/>
          <p:cNvSpPr/>
          <p:nvPr/>
        </p:nvSpPr>
        <p:spPr>
          <a:xfrm>
            <a:off x="7755136" y="6358414"/>
            <a:ext cx="5724525" cy="5348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XGBoost, LightGBM, Isolation Forest (hybrid), Neural Nets for high-volume real-time scoring.</a:t>
            </a:r>
            <a:endParaRPr lang="en-US" sz="145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EB64B4E-DFEE-7EEC-1CCF-BE2FB5FA7D13}"/>
              </a:ext>
            </a:extLst>
          </p:cNvPr>
          <p:cNvSpPr/>
          <p:nvPr/>
        </p:nvSpPr>
        <p:spPr>
          <a:xfrm>
            <a:off x="12490102" y="7616651"/>
            <a:ext cx="2059912" cy="5325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4616" y="904280"/>
            <a:ext cx="10166747" cy="656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Retail: ML Use Cases by Lifecycle Stage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34616" y="1948815"/>
            <a:ext cx="13161169" cy="6465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Retail revenue is driven by </a:t>
            </a: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Guest Count × Average Check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ML optimizes every lever — from driving traffic to growing basket size and repeat visits.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734616" y="2813804"/>
            <a:ext cx="13161169" cy="3443526"/>
          </a:xfrm>
          <a:prstGeom prst="roundRect">
            <a:avLst>
              <a:gd name="adj" fmla="val 2560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42236" y="2821424"/>
            <a:ext cx="13145929" cy="57138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952262" y="2945487"/>
            <a:ext cx="1942624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Stage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3322320" y="2945487"/>
            <a:ext cx="5093851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Supervised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8843605" y="2945487"/>
            <a:ext cx="483465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Unsupervised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42236" y="3392805"/>
            <a:ext cx="13145929" cy="57138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952262" y="3516868"/>
            <a:ext cx="1942624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Traffic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3322320" y="3516868"/>
            <a:ext cx="5093851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Demand forecasting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8843605" y="3516868"/>
            <a:ext cx="483465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Store segmentation</a:t>
            </a:r>
            <a:endParaRPr lang="en-US" sz="1650" dirty="0"/>
          </a:p>
        </p:txBody>
      </p:sp>
      <p:sp>
        <p:nvSpPr>
          <p:cNvPr id="13" name="Shape 11"/>
          <p:cNvSpPr/>
          <p:nvPr/>
        </p:nvSpPr>
        <p:spPr>
          <a:xfrm>
            <a:off x="742236" y="3964186"/>
            <a:ext cx="13145929" cy="57138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952262" y="4088249"/>
            <a:ext cx="1942624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Pricing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3322320" y="4088249"/>
            <a:ext cx="5093851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Price elasticity model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8843605" y="4088249"/>
            <a:ext cx="483465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Price sensitivity clusters</a:t>
            </a:r>
            <a:endParaRPr lang="en-US" sz="1650" dirty="0"/>
          </a:p>
        </p:txBody>
      </p:sp>
      <p:sp>
        <p:nvSpPr>
          <p:cNvPr id="17" name="Shape 15"/>
          <p:cNvSpPr/>
          <p:nvPr/>
        </p:nvSpPr>
        <p:spPr>
          <a:xfrm>
            <a:off x="742236" y="4535567"/>
            <a:ext cx="13145929" cy="57138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952262" y="4659630"/>
            <a:ext cx="1942624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Promotion</a:t>
            </a:r>
            <a:endParaRPr lang="en-US" sz="1650" dirty="0"/>
          </a:p>
        </p:txBody>
      </p:sp>
      <p:sp>
        <p:nvSpPr>
          <p:cNvPr id="19" name="Text 17"/>
          <p:cNvSpPr/>
          <p:nvPr/>
        </p:nvSpPr>
        <p:spPr>
          <a:xfrm>
            <a:off x="3322320" y="4659630"/>
            <a:ext cx="5093851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Uplift modeling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8843605" y="4659630"/>
            <a:ext cx="483465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Promo response segmentation</a:t>
            </a:r>
            <a:endParaRPr lang="en-US" sz="1650" dirty="0"/>
          </a:p>
        </p:txBody>
      </p:sp>
      <p:sp>
        <p:nvSpPr>
          <p:cNvPr id="21" name="Shape 19"/>
          <p:cNvSpPr/>
          <p:nvPr/>
        </p:nvSpPr>
        <p:spPr>
          <a:xfrm>
            <a:off x="742236" y="5106948"/>
            <a:ext cx="13145929" cy="57138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952262" y="5231011"/>
            <a:ext cx="1942624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Retention</a:t>
            </a:r>
            <a:endParaRPr lang="en-US" sz="1650" dirty="0"/>
          </a:p>
        </p:txBody>
      </p:sp>
      <p:sp>
        <p:nvSpPr>
          <p:cNvPr id="23" name="Text 21"/>
          <p:cNvSpPr/>
          <p:nvPr/>
        </p:nvSpPr>
        <p:spPr>
          <a:xfrm>
            <a:off x="3322320" y="5231011"/>
            <a:ext cx="5093851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Repeat visit prediction</a:t>
            </a:r>
            <a:endParaRPr lang="en-US" sz="1650" dirty="0"/>
          </a:p>
        </p:txBody>
      </p:sp>
      <p:sp>
        <p:nvSpPr>
          <p:cNvPr id="24" name="Text 22"/>
          <p:cNvSpPr/>
          <p:nvPr/>
        </p:nvSpPr>
        <p:spPr>
          <a:xfrm>
            <a:off x="8843605" y="5231011"/>
            <a:ext cx="483465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Behavior clustering</a:t>
            </a:r>
            <a:endParaRPr lang="en-US" sz="1650" dirty="0"/>
          </a:p>
        </p:txBody>
      </p:sp>
      <p:sp>
        <p:nvSpPr>
          <p:cNvPr id="25" name="Shape 23"/>
          <p:cNvSpPr/>
          <p:nvPr/>
        </p:nvSpPr>
        <p:spPr>
          <a:xfrm>
            <a:off x="742236" y="5678329"/>
            <a:ext cx="13145929" cy="57138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6" name="Text 24"/>
          <p:cNvSpPr/>
          <p:nvPr/>
        </p:nvSpPr>
        <p:spPr>
          <a:xfrm>
            <a:off x="952262" y="5802392"/>
            <a:ext cx="1942624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Operations</a:t>
            </a:r>
            <a:endParaRPr lang="en-US" sz="1650" dirty="0"/>
          </a:p>
        </p:txBody>
      </p:sp>
      <p:sp>
        <p:nvSpPr>
          <p:cNvPr id="27" name="Text 25"/>
          <p:cNvSpPr/>
          <p:nvPr/>
        </p:nvSpPr>
        <p:spPr>
          <a:xfrm>
            <a:off x="3322320" y="5802392"/>
            <a:ext cx="5093851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Inventory forecast</a:t>
            </a:r>
            <a:endParaRPr lang="en-US" sz="1650" dirty="0"/>
          </a:p>
        </p:txBody>
      </p:sp>
      <p:sp>
        <p:nvSpPr>
          <p:cNvPr id="28" name="Text 26"/>
          <p:cNvSpPr/>
          <p:nvPr/>
        </p:nvSpPr>
        <p:spPr>
          <a:xfrm>
            <a:off x="8843605" y="5802392"/>
            <a:ext cx="483465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Store similarity clustering</a:t>
            </a:r>
            <a:endParaRPr lang="en-US" sz="1650" dirty="0"/>
          </a:p>
        </p:txBody>
      </p:sp>
      <p:sp>
        <p:nvSpPr>
          <p:cNvPr id="29" name="Shape 27"/>
          <p:cNvSpPr/>
          <p:nvPr/>
        </p:nvSpPr>
        <p:spPr>
          <a:xfrm>
            <a:off x="734616" y="6475809"/>
            <a:ext cx="13161169" cy="849511"/>
          </a:xfrm>
          <a:prstGeom prst="roundRect">
            <a:avLst>
              <a:gd name="adj" fmla="val 10378"/>
            </a:avLst>
          </a:prstGeom>
          <a:solidFill>
            <a:srgbClr val="C7C9EA"/>
          </a:solidFill>
          <a:ln/>
        </p:spPr>
      </p:sp>
      <p:pic>
        <p:nvPicPr>
          <p:cNvPr id="3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523" y="6790611"/>
            <a:ext cx="262295" cy="209907"/>
          </a:xfrm>
          <a:prstGeom prst="rect">
            <a:avLst/>
          </a:prstGeom>
        </p:spPr>
      </p:pic>
      <p:sp>
        <p:nvSpPr>
          <p:cNvPr id="31" name="Text 28"/>
          <p:cNvSpPr/>
          <p:nvPr/>
        </p:nvSpPr>
        <p:spPr>
          <a:xfrm>
            <a:off x="1416725" y="6722388"/>
            <a:ext cx="12269152" cy="323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6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High-impact outputs: </a:t>
            </a:r>
            <a:r>
              <a:rPr lang="en-US" sz="1650" b="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CLV scoring, propensity models, and promo targeting</a:t>
            </a:r>
            <a:r>
              <a:rPr lang="en-US" sz="165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typically deliver 5–15% lift in campaign ROI.</a:t>
            </a:r>
            <a:endParaRPr lang="en-US" sz="1650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4E24A6A-18A2-BC1D-6853-AF6D2823944A}"/>
              </a:ext>
            </a:extLst>
          </p:cNvPr>
          <p:cNvSpPr/>
          <p:nvPr/>
        </p:nvSpPr>
        <p:spPr>
          <a:xfrm>
            <a:off x="12490102" y="7616651"/>
            <a:ext cx="2059912" cy="5325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316950" y="1363266"/>
            <a:ext cx="10975658" cy="543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Deep Dive: Customer Segmentation (Unsupervised)</a:t>
            </a:r>
            <a:endParaRPr lang="en-US" sz="3400" dirty="0"/>
          </a:p>
        </p:txBody>
      </p:sp>
      <p:sp>
        <p:nvSpPr>
          <p:cNvPr id="3" name="Shape 1"/>
          <p:cNvSpPr/>
          <p:nvPr/>
        </p:nvSpPr>
        <p:spPr>
          <a:xfrm>
            <a:off x="1316950" y="2173010"/>
            <a:ext cx="1393746" cy="300752"/>
          </a:xfrm>
          <a:prstGeom prst="roundRect">
            <a:avLst>
              <a:gd name="adj" fmla="val 19424"/>
            </a:avLst>
          </a:prstGeom>
          <a:solidFill>
            <a:srgbClr val="DADBF1"/>
          </a:solidFill>
          <a:ln/>
        </p:spPr>
      </p:sp>
      <p:sp>
        <p:nvSpPr>
          <p:cNvPr id="4" name="Text 2"/>
          <p:cNvSpPr/>
          <p:nvPr/>
        </p:nvSpPr>
        <p:spPr>
          <a:xfrm>
            <a:off x="1421249" y="2225159"/>
            <a:ext cx="1185148" cy="196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RETAIL USE CASE</a:t>
            </a:r>
            <a:endParaRPr lang="en-US" sz="1050" dirty="0"/>
          </a:p>
        </p:txBody>
      </p:sp>
      <p:sp>
        <p:nvSpPr>
          <p:cNvPr id="5" name="Text 3"/>
          <p:cNvSpPr/>
          <p:nvPr/>
        </p:nvSpPr>
        <p:spPr>
          <a:xfrm>
            <a:off x="1316950" y="2623661"/>
            <a:ext cx="11996499" cy="4912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Business situation:</a:t>
            </a: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Not all customers are equal. Segmentation reveals distinct behavioral groups so marketing, pricing, and retention strategies can be personalized at scale.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1316950" y="3398044"/>
            <a:ext cx="2191107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 &amp; RFM Features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1316950" y="3802856"/>
            <a:ext cx="5786199" cy="14143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3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Target:</a:t>
            </a: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No label — cluster membership is the output</a:t>
            </a:r>
            <a:endParaRPr lang="en-US" sz="1350" dirty="0"/>
          </a:p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3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Recency:</a:t>
            </a: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Days since last purchase</a:t>
            </a:r>
            <a:endParaRPr lang="en-US" sz="1350" dirty="0"/>
          </a:p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3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Frequency:</a:t>
            </a: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Number of visits / transactions</a:t>
            </a:r>
            <a:endParaRPr lang="en-US" sz="1350" dirty="0"/>
          </a:p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3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Monetary:</a:t>
            </a: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Total and average spend</a:t>
            </a:r>
            <a:endParaRPr lang="en-US" sz="1350" dirty="0"/>
          </a:p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Category mix, channel preference, promo sensitivity</a:t>
            </a:r>
            <a:endParaRPr lang="en-US" sz="1350" dirty="0"/>
          </a:p>
        </p:txBody>
      </p:sp>
      <p:sp>
        <p:nvSpPr>
          <p:cNvPr id="8" name="Text 6"/>
          <p:cNvSpPr/>
          <p:nvPr/>
        </p:nvSpPr>
        <p:spPr>
          <a:xfrm>
            <a:off x="7534870" y="3398044"/>
            <a:ext cx="3180040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Segment Profiles &amp; Evaluation</a:t>
            </a:r>
            <a:endParaRPr lang="en-US" sz="1700" dirty="0"/>
          </a:p>
        </p:txBody>
      </p:sp>
      <p:sp>
        <p:nvSpPr>
          <p:cNvPr id="9" name="Shape 7"/>
          <p:cNvSpPr/>
          <p:nvPr/>
        </p:nvSpPr>
        <p:spPr>
          <a:xfrm>
            <a:off x="7534870" y="3819525"/>
            <a:ext cx="2826425" cy="1258967"/>
          </a:xfrm>
          <a:prstGeom prst="roundRect">
            <a:avLst>
              <a:gd name="adj" fmla="val 580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7716322" y="4000976"/>
            <a:ext cx="2173248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Champions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716322" y="4405789"/>
            <a:ext cx="2463522" cy="4912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 RFM — VIP treatment, loyalty rewards</a:t>
            </a:r>
            <a:endParaRPr lang="en-US" sz="1350" dirty="0"/>
          </a:p>
        </p:txBody>
      </p:sp>
      <p:sp>
        <p:nvSpPr>
          <p:cNvPr id="12" name="Shape 10"/>
          <p:cNvSpPr/>
          <p:nvPr/>
        </p:nvSpPr>
        <p:spPr>
          <a:xfrm>
            <a:off x="10494526" y="3819525"/>
            <a:ext cx="2826544" cy="1258967"/>
          </a:xfrm>
          <a:prstGeom prst="roundRect">
            <a:avLst>
              <a:gd name="adj" fmla="val 580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10675977" y="4000976"/>
            <a:ext cx="2173248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At-Risk</a:t>
            </a:r>
            <a:endParaRPr lang="en-US" sz="1700" dirty="0"/>
          </a:p>
        </p:txBody>
      </p:sp>
      <p:sp>
        <p:nvSpPr>
          <p:cNvPr id="14" name="Text 12"/>
          <p:cNvSpPr/>
          <p:nvPr/>
        </p:nvSpPr>
        <p:spPr>
          <a:xfrm>
            <a:off x="10675977" y="4405789"/>
            <a:ext cx="2463641" cy="4912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 past spend, low recency — win-back campaigns</a:t>
            </a:r>
            <a:endParaRPr lang="en-US" sz="1350" dirty="0"/>
          </a:p>
        </p:txBody>
      </p:sp>
      <p:sp>
        <p:nvSpPr>
          <p:cNvPr id="15" name="Shape 13"/>
          <p:cNvSpPr/>
          <p:nvPr/>
        </p:nvSpPr>
        <p:spPr>
          <a:xfrm>
            <a:off x="7534870" y="5211723"/>
            <a:ext cx="2826425" cy="1504593"/>
          </a:xfrm>
          <a:prstGeom prst="roundRect">
            <a:avLst>
              <a:gd name="adj" fmla="val 485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7716322" y="5393174"/>
            <a:ext cx="2173248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New Shoppers</a:t>
            </a:r>
            <a:endParaRPr lang="en-US" sz="1700" dirty="0"/>
          </a:p>
        </p:txBody>
      </p:sp>
      <p:sp>
        <p:nvSpPr>
          <p:cNvPr id="17" name="Text 15"/>
          <p:cNvSpPr/>
          <p:nvPr/>
        </p:nvSpPr>
        <p:spPr>
          <a:xfrm>
            <a:off x="7716322" y="5797987"/>
            <a:ext cx="2463522" cy="4912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 frequency — onboarding and education</a:t>
            </a:r>
            <a:endParaRPr lang="en-US" sz="1350" dirty="0"/>
          </a:p>
        </p:txBody>
      </p:sp>
      <p:sp>
        <p:nvSpPr>
          <p:cNvPr id="18" name="Shape 16"/>
          <p:cNvSpPr/>
          <p:nvPr/>
        </p:nvSpPr>
        <p:spPr>
          <a:xfrm>
            <a:off x="10494526" y="5211723"/>
            <a:ext cx="2826544" cy="1504593"/>
          </a:xfrm>
          <a:prstGeom prst="roundRect">
            <a:avLst>
              <a:gd name="adj" fmla="val 4853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10675977" y="5393174"/>
            <a:ext cx="2173248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Evaluation</a:t>
            </a:r>
            <a:endParaRPr lang="en-US" sz="1700" dirty="0"/>
          </a:p>
        </p:txBody>
      </p:sp>
      <p:sp>
        <p:nvSpPr>
          <p:cNvPr id="20" name="Text 18"/>
          <p:cNvSpPr/>
          <p:nvPr/>
        </p:nvSpPr>
        <p:spPr>
          <a:xfrm>
            <a:off x="10675977" y="5797987"/>
            <a:ext cx="2463641" cy="7368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3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Silhouette score, elbow method (K-Means), business interpretability</a:t>
            </a:r>
            <a:endParaRPr lang="en-US" sz="13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5506884-D9AF-1FAA-CB6D-1F9B0A4E853F}"/>
              </a:ext>
            </a:extLst>
          </p:cNvPr>
          <p:cNvSpPr/>
          <p:nvPr/>
        </p:nvSpPr>
        <p:spPr>
          <a:xfrm>
            <a:off x="12490102" y="7616651"/>
            <a:ext cx="2059912" cy="5325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787604" y="465653"/>
            <a:ext cx="7652980" cy="500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SaaS: ML Use Cases by Lifecycle Stage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1787604" y="1192649"/>
            <a:ext cx="11055072" cy="4374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SaaS revenue is built on </a:t>
            </a: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MRR, annual contracts, add-ons, and usage-based pricing</a:t>
            </a: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ML drives conversion, reduces churn, and identifies expansion opportunities across the subscription lifecycle.</a:t>
            </a:r>
            <a:endParaRPr lang="en-US" sz="1250" dirty="0"/>
          </a:p>
        </p:txBody>
      </p:sp>
      <p:sp>
        <p:nvSpPr>
          <p:cNvPr id="4" name="Shape 2"/>
          <p:cNvSpPr/>
          <p:nvPr/>
        </p:nvSpPr>
        <p:spPr>
          <a:xfrm>
            <a:off x="1787604" y="1757363"/>
            <a:ext cx="11055072" cy="1863685"/>
          </a:xfrm>
          <a:prstGeom prst="roundRect">
            <a:avLst>
              <a:gd name="adj" fmla="val 361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795224" y="1764983"/>
            <a:ext cx="11039832" cy="36968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955483" y="1840468"/>
            <a:ext cx="1663065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Stage</a:t>
            </a:r>
            <a:endParaRPr lang="en-US" sz="1250" dirty="0"/>
          </a:p>
        </p:txBody>
      </p:sp>
      <p:sp>
        <p:nvSpPr>
          <p:cNvPr id="7" name="Text 5"/>
          <p:cNvSpPr/>
          <p:nvPr/>
        </p:nvSpPr>
        <p:spPr>
          <a:xfrm>
            <a:off x="3946446" y="1840468"/>
            <a:ext cx="4308753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Supervised</a:t>
            </a:r>
            <a:endParaRPr lang="en-US" sz="1250" dirty="0"/>
          </a:p>
        </p:txBody>
      </p:sp>
      <p:sp>
        <p:nvSpPr>
          <p:cNvPr id="8" name="Text 6"/>
          <p:cNvSpPr/>
          <p:nvPr/>
        </p:nvSpPr>
        <p:spPr>
          <a:xfrm>
            <a:off x="8583097" y="1840468"/>
            <a:ext cx="4091821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Unsupervised</a:t>
            </a:r>
            <a:endParaRPr lang="en-US" sz="1250" dirty="0"/>
          </a:p>
        </p:txBody>
      </p:sp>
      <p:sp>
        <p:nvSpPr>
          <p:cNvPr id="9" name="Shape 7"/>
          <p:cNvSpPr/>
          <p:nvPr/>
        </p:nvSpPr>
        <p:spPr>
          <a:xfrm>
            <a:off x="1795224" y="2134672"/>
            <a:ext cx="11039832" cy="36968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955483" y="2210157"/>
            <a:ext cx="1663065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Acquisition</a:t>
            </a:r>
            <a:endParaRPr lang="en-US" sz="1250" dirty="0"/>
          </a:p>
        </p:txBody>
      </p:sp>
      <p:sp>
        <p:nvSpPr>
          <p:cNvPr id="11" name="Text 9"/>
          <p:cNvSpPr/>
          <p:nvPr/>
        </p:nvSpPr>
        <p:spPr>
          <a:xfrm>
            <a:off x="3946446" y="2210157"/>
            <a:ext cx="4308753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Conversion prediction</a:t>
            </a:r>
            <a:endParaRPr lang="en-US" sz="1250" dirty="0"/>
          </a:p>
        </p:txBody>
      </p:sp>
      <p:sp>
        <p:nvSpPr>
          <p:cNvPr id="12" name="Text 10"/>
          <p:cNvSpPr/>
          <p:nvPr/>
        </p:nvSpPr>
        <p:spPr>
          <a:xfrm>
            <a:off x="8583097" y="2210157"/>
            <a:ext cx="4091821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User persona clustering</a:t>
            </a:r>
            <a:endParaRPr lang="en-US" sz="1250" dirty="0"/>
          </a:p>
        </p:txBody>
      </p:sp>
      <p:sp>
        <p:nvSpPr>
          <p:cNvPr id="13" name="Shape 11"/>
          <p:cNvSpPr/>
          <p:nvPr/>
        </p:nvSpPr>
        <p:spPr>
          <a:xfrm>
            <a:off x="1795224" y="2504361"/>
            <a:ext cx="11039832" cy="36968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955483" y="2579846"/>
            <a:ext cx="1663065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Engagement</a:t>
            </a:r>
            <a:endParaRPr lang="en-US" sz="1250" dirty="0"/>
          </a:p>
        </p:txBody>
      </p:sp>
      <p:sp>
        <p:nvSpPr>
          <p:cNvPr id="15" name="Text 13"/>
          <p:cNvSpPr/>
          <p:nvPr/>
        </p:nvSpPr>
        <p:spPr>
          <a:xfrm>
            <a:off x="3946446" y="2579846"/>
            <a:ext cx="4308753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Feature usage prediction</a:t>
            </a:r>
            <a:endParaRPr lang="en-US" sz="1250" dirty="0"/>
          </a:p>
        </p:txBody>
      </p:sp>
      <p:sp>
        <p:nvSpPr>
          <p:cNvPr id="16" name="Text 14"/>
          <p:cNvSpPr/>
          <p:nvPr/>
        </p:nvSpPr>
        <p:spPr>
          <a:xfrm>
            <a:off x="8583097" y="2579846"/>
            <a:ext cx="4091821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Behavior segmentation</a:t>
            </a:r>
            <a:endParaRPr lang="en-US" sz="1250" dirty="0"/>
          </a:p>
        </p:txBody>
      </p:sp>
      <p:sp>
        <p:nvSpPr>
          <p:cNvPr id="17" name="Shape 15"/>
          <p:cNvSpPr/>
          <p:nvPr/>
        </p:nvSpPr>
        <p:spPr>
          <a:xfrm>
            <a:off x="1795224" y="2874050"/>
            <a:ext cx="11039832" cy="36968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955483" y="2949535"/>
            <a:ext cx="1663065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Retention</a:t>
            </a:r>
            <a:endParaRPr lang="en-US" sz="1250" dirty="0"/>
          </a:p>
        </p:txBody>
      </p:sp>
      <p:sp>
        <p:nvSpPr>
          <p:cNvPr id="19" name="Text 17"/>
          <p:cNvSpPr/>
          <p:nvPr/>
        </p:nvSpPr>
        <p:spPr>
          <a:xfrm>
            <a:off x="3946446" y="2949535"/>
            <a:ext cx="4308753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Churn prediction</a:t>
            </a:r>
            <a:endParaRPr lang="en-US" sz="1250" dirty="0"/>
          </a:p>
        </p:txBody>
      </p:sp>
      <p:sp>
        <p:nvSpPr>
          <p:cNvPr id="20" name="Text 18"/>
          <p:cNvSpPr/>
          <p:nvPr/>
        </p:nvSpPr>
        <p:spPr>
          <a:xfrm>
            <a:off x="8583097" y="2949535"/>
            <a:ext cx="4091821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Usage pattern clusters</a:t>
            </a:r>
            <a:endParaRPr lang="en-US" sz="1250" dirty="0"/>
          </a:p>
        </p:txBody>
      </p:sp>
      <p:sp>
        <p:nvSpPr>
          <p:cNvPr id="21" name="Shape 19"/>
          <p:cNvSpPr/>
          <p:nvPr/>
        </p:nvSpPr>
        <p:spPr>
          <a:xfrm>
            <a:off x="1795224" y="3243739"/>
            <a:ext cx="11039832" cy="36968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1955483" y="3319224"/>
            <a:ext cx="1663065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Expansion</a:t>
            </a:r>
            <a:endParaRPr lang="en-US" sz="1250" dirty="0"/>
          </a:p>
        </p:txBody>
      </p:sp>
      <p:sp>
        <p:nvSpPr>
          <p:cNvPr id="23" name="Text 21"/>
          <p:cNvSpPr/>
          <p:nvPr/>
        </p:nvSpPr>
        <p:spPr>
          <a:xfrm>
            <a:off x="3946446" y="3319224"/>
            <a:ext cx="4308753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Upsell prediction</a:t>
            </a:r>
            <a:endParaRPr lang="en-US" sz="1250" dirty="0"/>
          </a:p>
        </p:txBody>
      </p:sp>
      <p:sp>
        <p:nvSpPr>
          <p:cNvPr id="24" name="Text 22"/>
          <p:cNvSpPr/>
          <p:nvPr/>
        </p:nvSpPr>
        <p:spPr>
          <a:xfrm>
            <a:off x="8583097" y="3319224"/>
            <a:ext cx="4091821" cy="2187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2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Account maturity clustering</a:t>
            </a:r>
            <a:endParaRPr lang="en-US" sz="1250" dirty="0"/>
          </a:p>
        </p:txBody>
      </p:sp>
      <p:pic>
        <p:nvPicPr>
          <p:cNvPr id="2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4650" y="3748326"/>
            <a:ext cx="10700980" cy="4015502"/>
          </a:xfrm>
          <a:prstGeom prst="rect">
            <a:avLst/>
          </a:prstGeom>
        </p:spPr>
      </p:pic>
      <p:pic>
        <p:nvPicPr>
          <p:cNvPr id="2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103408" y="4771146"/>
            <a:ext cx="552750" cy="552750"/>
          </a:xfrm>
          <a:prstGeom prst="rect">
            <a:avLst/>
          </a:prstGeom>
        </p:spPr>
      </p:pic>
      <p:sp>
        <p:nvSpPr>
          <p:cNvPr id="27" name="Text 23"/>
          <p:cNvSpPr/>
          <p:nvPr/>
        </p:nvSpPr>
        <p:spPr>
          <a:xfrm>
            <a:off x="10610943" y="6789027"/>
            <a:ext cx="1614029" cy="310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Renewal</a:t>
            </a:r>
            <a:endParaRPr lang="en-US" sz="1950" dirty="0"/>
          </a:p>
        </p:txBody>
      </p:sp>
      <p:pic>
        <p:nvPicPr>
          <p:cNvPr id="28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079827" y="4772182"/>
            <a:ext cx="552750" cy="552750"/>
          </a:xfrm>
          <a:prstGeom prst="rect">
            <a:avLst/>
          </a:prstGeom>
        </p:spPr>
      </p:pic>
      <p:sp>
        <p:nvSpPr>
          <p:cNvPr id="29" name="Text 24"/>
          <p:cNvSpPr/>
          <p:nvPr/>
        </p:nvSpPr>
        <p:spPr>
          <a:xfrm>
            <a:off x="8576824" y="6789027"/>
            <a:ext cx="1614029" cy="310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Expansion</a:t>
            </a:r>
            <a:endParaRPr lang="en-US" sz="1950" dirty="0"/>
          </a:p>
        </p:txBody>
      </p:sp>
      <p:pic>
        <p:nvPicPr>
          <p:cNvPr id="30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056763" y="4772182"/>
            <a:ext cx="552750" cy="552750"/>
          </a:xfrm>
          <a:prstGeom prst="rect">
            <a:avLst/>
          </a:prstGeom>
        </p:spPr>
      </p:pic>
      <p:sp>
        <p:nvSpPr>
          <p:cNvPr id="31" name="Text 25"/>
          <p:cNvSpPr/>
          <p:nvPr/>
        </p:nvSpPr>
        <p:spPr>
          <a:xfrm>
            <a:off x="6553761" y="6789027"/>
            <a:ext cx="1614028" cy="310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Subscription</a:t>
            </a:r>
            <a:endParaRPr lang="en-US" sz="1950" dirty="0"/>
          </a:p>
        </p:txBody>
      </p:sp>
      <p:pic>
        <p:nvPicPr>
          <p:cNvPr id="32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5033700" y="4772182"/>
            <a:ext cx="552750" cy="552750"/>
          </a:xfrm>
          <a:prstGeom prst="rect">
            <a:avLst/>
          </a:prstGeom>
        </p:spPr>
      </p:pic>
      <p:sp>
        <p:nvSpPr>
          <p:cNvPr id="33" name="Text 26"/>
          <p:cNvSpPr/>
          <p:nvPr/>
        </p:nvSpPr>
        <p:spPr>
          <a:xfrm>
            <a:off x="4530697" y="6789027"/>
            <a:ext cx="1614029" cy="310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Conversion</a:t>
            </a:r>
            <a:endParaRPr lang="en-US" sz="1950" dirty="0"/>
          </a:p>
        </p:txBody>
      </p:sp>
      <p:pic>
        <p:nvPicPr>
          <p:cNvPr id="34" name="Image 5" descr="preencoded.png"/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999582" y="4772182"/>
            <a:ext cx="552750" cy="552750"/>
          </a:xfrm>
          <a:prstGeom prst="rect">
            <a:avLst/>
          </a:prstGeom>
        </p:spPr>
      </p:pic>
      <p:sp>
        <p:nvSpPr>
          <p:cNvPr id="35" name="Text 27"/>
          <p:cNvSpPr/>
          <p:nvPr/>
        </p:nvSpPr>
        <p:spPr>
          <a:xfrm>
            <a:off x="2463414" y="6789027"/>
            <a:ext cx="1614029" cy="3109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Free Trial</a:t>
            </a:r>
            <a:endParaRPr lang="en-US" sz="1950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EA8E2C3-5BDE-C609-206C-D4A296C57624}"/>
              </a:ext>
            </a:extLst>
          </p:cNvPr>
          <p:cNvSpPr/>
          <p:nvPr/>
        </p:nvSpPr>
        <p:spPr>
          <a:xfrm>
            <a:off x="12490102" y="7616651"/>
            <a:ext cx="2059912" cy="5325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1130</Words>
  <Application>Microsoft Office PowerPoint</Application>
  <PresentationFormat>Custom</PresentationFormat>
  <Paragraphs>182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Inter</vt:lpstr>
      <vt:lpstr>Calibri</vt:lpstr>
      <vt:lpstr>Inter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Cheng Qian</cp:lastModifiedBy>
  <cp:revision>3</cp:revision>
  <dcterms:created xsi:type="dcterms:W3CDTF">2026-02-24T04:44:43Z</dcterms:created>
  <dcterms:modified xsi:type="dcterms:W3CDTF">2026-02-24T04:51:23Z</dcterms:modified>
</cp:coreProperties>
</file>